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0" r:id="rId4"/>
    <p:sldId id="257" r:id="rId5"/>
    <p:sldId id="335" r:id="rId6"/>
    <p:sldId id="336" r:id="rId7"/>
    <p:sldId id="369" r:id="rId8"/>
    <p:sldId id="368" r:id="rId9"/>
    <p:sldId id="362" r:id="rId10"/>
    <p:sldId id="326" r:id="rId11"/>
    <p:sldId id="327" r:id="rId12"/>
    <p:sldId id="332" r:id="rId13"/>
    <p:sldId id="328" r:id="rId14"/>
    <p:sldId id="363" r:id="rId15"/>
    <p:sldId id="347" r:id="rId16"/>
    <p:sldId id="364" r:id="rId17"/>
    <p:sldId id="334" r:id="rId18"/>
    <p:sldId id="358" r:id="rId19"/>
    <p:sldId id="357" r:id="rId20"/>
    <p:sldId id="337" r:id="rId21"/>
    <p:sldId id="365" r:id="rId22"/>
    <p:sldId id="371" r:id="rId23"/>
    <p:sldId id="360" r:id="rId24"/>
    <p:sldId id="372" r:id="rId25"/>
    <p:sldId id="373" r:id="rId26"/>
    <p:sldId id="374" r:id="rId27"/>
    <p:sldId id="361" r:id="rId28"/>
    <p:sldId id="341" r:id="rId29"/>
    <p:sldId id="344" r:id="rId30"/>
    <p:sldId id="343" r:id="rId31"/>
    <p:sldId id="348" r:id="rId32"/>
    <p:sldId id="342" r:id="rId33"/>
    <p:sldId id="345" r:id="rId34"/>
    <p:sldId id="367" r:id="rId35"/>
    <p:sldId id="366" r:id="rId36"/>
    <p:sldId id="349" r:id="rId37"/>
    <p:sldId id="351" r:id="rId38"/>
    <p:sldId id="307" r:id="rId39"/>
    <p:sldId id="35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94206" autoAdjust="0"/>
  </p:normalViewPr>
  <p:slideViewPr>
    <p:cSldViewPr snapToGrid="0">
      <p:cViewPr varScale="1">
        <p:scale>
          <a:sx n="67" d="100"/>
          <a:sy n="67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91E8-83AE-43D2-BD2A-19E84106D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D1254-5D65-4F74-B078-6AF3742AA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CCF2E-FD5A-4052-8250-086F5D72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4B3DC-1AD7-451F-9DD4-EE061C4A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35D57-11E0-4A0A-B030-D9C5FBB4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8739-8B52-45E6-AB51-0027ECF0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693A7-93B8-4545-97CF-C55284E00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C1101-4CC0-427F-89CA-B492D7E4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3592C-2CAC-4779-A811-6A7669EB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D4FA9-4B40-4C5A-8E56-71AD6E12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18BCDC-E66D-4ABD-8602-6AE80AA6B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59F28-5ECF-455E-A83D-3B8694E4A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A2FD6-DD3D-45A1-9EEA-A61D67C1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7EEA0-5BDA-4D38-B2DA-67B807DD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EFB9E-E934-4A3E-B8A6-F1DE71F9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6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F42B-9273-4073-8F4B-4E6585B9F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81704-9B85-44D9-995A-5BB9A3B4B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AFA9A-1497-42EC-BCE3-804A2BC4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44568-C20D-447A-98FB-798BBC80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76D88-9F38-4518-B3DC-BEB73C75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68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C420-29A3-40AA-AC50-7DD1AD16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BA806-C017-4847-A154-D11B541DC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DFFEC-5D8F-4712-BF5B-5F2686DA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6222D-8D01-4C38-BFFE-DBCE5B1F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090A1-15FC-4F1E-991F-E4F58AE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5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2B3F-DF42-45E0-A832-AA2BDF22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858B-0758-4090-9769-C2D626BE2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5F333-BB39-497D-BD7A-55DBD7AD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945F-D266-45FC-ADAC-F088BE48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A3E5-F201-4C89-B499-D6B586FC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281C-F4FE-430F-9FD8-5D23BB74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0029E-051A-4978-B5B6-DC35DE4A3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08F29-E88D-4053-AF88-C331BE480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D9EB6-A6BB-4F4E-ABAE-EAA935D8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AB5B0-C4D0-49F7-957F-2A8CC64A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2853B-27ED-4E37-982B-EA2069AD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33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33FD-EA61-45EF-BBBE-3618772A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35D56-9FFB-4917-899C-5AFDB8BF0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3A2B2-46C2-49D4-936C-9386F928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D2404-F3ED-479B-868D-24179FD48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8D73FB-2022-449E-87E6-D2E027EC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B00F9-78A3-419A-AF30-E4D2F9C2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4AA73-38BE-4169-98A5-40ECB02F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92D7C-67A2-4D00-95F3-125F8EC9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1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87DA-3E6E-46C4-B879-88AD4D1D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7AAE5-60EA-4E31-9068-7A7095B8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6B293-3945-4727-B2ED-50A9F2AB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F1187-76BC-470A-A927-C2C569C1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52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46B22-B753-4C6A-BC3B-3DF3709E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7E177-2F90-471F-9D4C-E46EAE04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2F8C-53FC-4E95-B7B1-DF9EB70D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5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ADFB-DFCF-4183-8232-0DB41896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1E3A0-99C1-4EB0-BABA-E1B41D3E5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28CA9-8670-45C5-94AA-6AE697394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89C19-748C-4074-BDAD-A2BFFDC6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16F09-53EF-448D-8261-F0D5315B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703BE-E974-4099-8D03-5058538A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F11D-14C2-4309-94A9-A27B1759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C6DB-7E7A-42F0-B349-8EEE53BC7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C4327-46FE-467E-88A0-B6BC28CC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E2938-8F55-41E6-995D-0C3C19AB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E0A3F-36A9-4077-B705-FB71D32B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6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BAA8-856F-411B-825E-AB60E9E6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142CA-0242-4198-B3A7-76E86E791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0A472-6BBE-4EE3-82ED-E1AB771DF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C61D8-707F-45AE-834B-8C6DC492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DB4CE-424C-49F7-A05B-D482BB89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92EC8-9D6A-483A-8085-6A3D8A4F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86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C869-9BD8-423B-B3C4-049DC4F5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51E27-C0EA-4193-AAFE-75867EA55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96C28-9A4A-4809-9855-9F1064FE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1401-CDFC-4823-A2CB-7F42CEEF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819D3-7FBE-4FCC-8BDA-EA8FEDFA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28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AB7E2-B6A7-4C19-8689-30B977BA9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3E2DB-DDCA-4D76-85EE-FCF9FB803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1AD0D-C44D-4C4A-84DF-25A03A56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AB08B-B722-4EEB-B84A-7FF87488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AFB7-67F3-4AD5-A349-47FD4ECE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6F8E-20EE-45CF-B085-B478057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0834E-C091-4B8A-88EC-DECF49705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03C9C-C072-465C-81F7-911DB978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E2917-CC68-4315-B168-C47BA908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85D06-0866-4ED4-80EB-68A6162B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C5F1-8E6A-43F3-8DB4-E27D3758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77C3-593F-4EB5-AD72-F9A827EC5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A5429-842E-48F3-B458-AB4313AD1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161CC-DBC0-404B-98CF-286CED87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98C20-CA18-4C3D-9F9E-3C7A4DA9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05EA5-BA42-42FF-84A6-674EE774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8A7B-C1CB-4D5B-BBC0-87C43116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F2F8-C4D6-49CA-81E6-5A875CFB3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83318-6615-4B99-8522-68F92E340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43365-4439-4BE6-A55E-3AC8590B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8EA3F-A072-41D5-80B4-526961466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C4F78-C073-4C9A-868F-0BB46B40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635A42-E115-4A45-BEC4-DF3524AB2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06ED5-533B-4D77-B66F-36384721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2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A67B-863F-4C84-811C-FDB1DBEC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DCE2E-8E29-4B36-B6BB-838727EC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26317-693F-4751-B5B7-5C8C0EA4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EAB2-BDD0-4CD6-A621-4E856B3C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7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55D3A-0B10-4DC2-AEE0-71858388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2029D-3F12-4046-AA4E-AFEE86A2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29903-C5C5-45B8-B83B-1AF94C65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7982-768E-40F5-8EBE-90743EF7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468C-6A3B-447E-A04A-4401E584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122EF-8454-467E-B33E-D3589E001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BB58-12ED-4E45-B336-923E0230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F0ACA-F768-4BE9-BB00-8242A9F5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2B10-4B3E-4B28-B6E4-BDF43D7D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0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5FB8-324B-430D-9F14-4D49C9AB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A9B937-9692-4F73-9CFC-62101C3F5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4D68D-992A-43DF-A4B6-3D6136EB9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5F90C-3899-4AB3-ADEC-410CF346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A30F4-04E1-4526-AC2C-E4DECEB8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88EF0-9D47-4B5A-8137-3DED59E3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7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A5314-A619-4B03-8128-441153DA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C2176-EFE5-4C19-B140-3054494BE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79060-6D35-46AC-BB15-B63C6D38F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A235E-CB6A-4E91-AE22-112975173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5C077-820D-4A6B-A9CE-8F07295B8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3BD37-16AA-49B6-9DF2-C66AAFA9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A050C-8AB6-44D6-97AA-25ED5817B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3FAB4-D887-42BB-A5D7-0C1DE1AB9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EA2F-D266-435B-A87C-6739CAEE644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1A52B-7B82-4386-A582-319589426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85070-F9E5-499A-807D-145066811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D39E-1FE8-4C22-85D8-3E1FFC30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news-events/fda-voices/insight-fdas-revised-policy-antibody-tests-prioritizing-access-and-accurac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erforhealthsecurity.org/resources/COVID-19/serology/Serology-based-tests-for-COVID-19.html#sec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estdiagnostics.com/home/Covid-19/Patients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sciencemag.org/content/368/6489/350.full" TargetMode="External"/><Relationship Id="rId2" Type="http://schemas.openxmlformats.org/officeDocument/2006/relationships/hyperlink" Target="https://www.nytimes.com/2020/04/23/nyregion/coronavirus-antibodies-test-ny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8AF9-C7E6-44DF-84FD-A3F9317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</a:t>
            </a:r>
            <a:br>
              <a:rPr lang="en-US" dirty="0"/>
            </a:br>
            <a:r>
              <a:rPr lang="en-US" dirty="0"/>
              <a:t>Antibody Tests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F3BC6-0E1C-433C-A940-DA1F2378F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Allison Lindman, MD</a:t>
            </a:r>
          </a:p>
          <a:p>
            <a:r>
              <a:rPr lang="en-US" dirty="0"/>
              <a:t>May 5,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8"/>
    </mc:Choice>
    <mc:Fallback xmlns="">
      <p:transition spd="slow" advTm="178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A79A-23D6-4CFA-B520-2FC85CF3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Antibody basics</a:t>
            </a:r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927F69A8-650A-47D1-A7D9-2A9253902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8620629">
            <a:off x="3555000" y="3590790"/>
            <a:ext cx="2998885" cy="2015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C9F0C9-9B48-4184-BAA9-AADD76C2F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13835">
            <a:off x="6482409" y="2275726"/>
            <a:ext cx="3374012" cy="20916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BE7D9B-2480-4885-A535-83AEA6F26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00376"/>
            <a:ext cx="3143912" cy="21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0"/>
    </mc:Choice>
    <mc:Fallback xmlns="">
      <p:transition spd="slow" advTm="212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A79A-23D6-4CFA-B520-2FC85CF3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Antibody basics</a:t>
            </a:r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927F69A8-650A-47D1-A7D9-2A9253902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8620629">
            <a:off x="3555000" y="3590790"/>
            <a:ext cx="2998885" cy="2015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C9F0C9-9B48-4184-BAA9-AADD76C2F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13835">
            <a:off x="6482409" y="2275726"/>
            <a:ext cx="3374012" cy="2091638"/>
          </a:xfrm>
          <a:prstGeom prst="rect">
            <a:avLst/>
          </a:prstGeom>
        </p:spPr>
      </p:pic>
      <p:sp>
        <p:nvSpPr>
          <p:cNvPr id="29" name="Flowchart: Preparation 28">
            <a:extLst>
              <a:ext uri="{FF2B5EF4-FFF2-40B4-BE49-F238E27FC236}">
                <a16:creationId xmlns:a16="http://schemas.microsoft.com/office/drawing/2014/main" id="{6F39008B-E181-44F0-BAF2-80CF438A70CF}"/>
              </a:ext>
            </a:extLst>
          </p:cNvPr>
          <p:cNvSpPr/>
          <p:nvPr/>
        </p:nvSpPr>
        <p:spPr>
          <a:xfrm rot="1645374">
            <a:off x="5566424" y="2808738"/>
            <a:ext cx="730492" cy="885272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9A7139-1D95-4B58-9EBC-96B20EEDA8F6}"/>
              </a:ext>
            </a:extLst>
          </p:cNvPr>
          <p:cNvSpPr txBox="1"/>
          <p:nvPr/>
        </p:nvSpPr>
        <p:spPr>
          <a:xfrm>
            <a:off x="5566991" y="3028890"/>
            <a:ext cx="971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Virus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D034BA-5D94-454A-AF32-C02B203A4796}"/>
              </a:ext>
            </a:extLst>
          </p:cNvPr>
          <p:cNvSpPr txBox="1"/>
          <p:nvPr/>
        </p:nvSpPr>
        <p:spPr>
          <a:xfrm>
            <a:off x="3553258" y="4634404"/>
            <a:ext cx="278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Activated B Cell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BE7D9B-2480-4885-A535-83AEA6F26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700376"/>
            <a:ext cx="3143912" cy="21814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8"/>
    </mc:Choice>
    <mc:Fallback xmlns="">
      <p:transition spd="slow" advTm="10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88FAD-E89F-43E8-A4CF-328E1F388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322" y="406437"/>
            <a:ext cx="3135791" cy="2108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3F13A2-8B84-4DAD-90E3-9F2A6928E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089" y="2491702"/>
            <a:ext cx="531789" cy="531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64F081-D35F-4799-9230-5C0D0CB29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46012">
            <a:off x="6356671" y="979376"/>
            <a:ext cx="529888" cy="705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51567-8C3D-4B77-99EC-F4090105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06" y="-23384"/>
            <a:ext cx="2914141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338E9-57C0-4F99-8F62-4D5BFD354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729" y="3672744"/>
            <a:ext cx="3298461" cy="2219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44A87-75FF-41F9-9FA7-4588EBDB3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867126">
            <a:off x="565408" y="3487398"/>
            <a:ext cx="2897487" cy="1950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491A98-4FF8-46BF-BEAD-72E43C9AF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73" y="1803490"/>
            <a:ext cx="2897488" cy="195004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0F90316D-2018-41FB-87A4-222B4C741E05}"/>
              </a:ext>
            </a:extLst>
          </p:cNvPr>
          <p:cNvSpPr/>
          <p:nvPr/>
        </p:nvSpPr>
        <p:spPr>
          <a:xfrm rot="2695738">
            <a:off x="3331823" y="1876990"/>
            <a:ext cx="440101" cy="1554088"/>
          </a:xfrm>
          <a:prstGeom prst="down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B69AC-8335-4E79-8E8B-EA65AFA0F7A2}"/>
              </a:ext>
            </a:extLst>
          </p:cNvPr>
          <p:cNvSpPr txBox="1"/>
          <p:nvPr/>
        </p:nvSpPr>
        <p:spPr>
          <a:xfrm>
            <a:off x="229744" y="5430139"/>
            <a:ext cx="318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Memory  Cells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 -Ready to be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Re-activated next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858621-BA20-4EAB-9F2F-7950706E0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79811">
            <a:off x="4341126" y="2485912"/>
            <a:ext cx="1396105" cy="1018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972162-5642-40D4-BE18-624B76D030D7}"/>
              </a:ext>
            </a:extLst>
          </p:cNvPr>
          <p:cNvSpPr txBox="1"/>
          <p:nvPr/>
        </p:nvSpPr>
        <p:spPr>
          <a:xfrm>
            <a:off x="4364803" y="5537251"/>
            <a:ext cx="313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Plasma Cells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-Antibody factories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C07F3-F02A-460C-BAAF-CE2C869887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0537478" y="5430139"/>
            <a:ext cx="530398" cy="530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A3A75C-D767-4A63-9B81-3B5A030E8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57090">
            <a:off x="8699507" y="4578449"/>
            <a:ext cx="530398" cy="417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BCF583-5515-4EA5-B295-E16A2EAB45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205198">
            <a:off x="9982128" y="3465599"/>
            <a:ext cx="530398" cy="5303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8EA7E-C246-4D43-827B-B4BDACC8C0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20304">
            <a:off x="9620439" y="1584324"/>
            <a:ext cx="530398" cy="530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F103BB-7774-4971-A43B-99F0A54F19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332253">
            <a:off x="6958147" y="2426849"/>
            <a:ext cx="530398" cy="530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BFFDE9-814E-464C-A1DF-407D166C2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030767">
            <a:off x="7834895" y="1222637"/>
            <a:ext cx="530398" cy="530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3C0984-1FAB-48BD-8B53-AD811FF1A8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219526">
            <a:off x="7569696" y="5272052"/>
            <a:ext cx="530398" cy="5303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FBABBA-A4A0-4A4B-8926-5E52EE8DF5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709747">
            <a:off x="7555276" y="602271"/>
            <a:ext cx="811602" cy="7261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EE758E-CB90-44C2-A666-81BBD54EA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839512">
            <a:off x="9424288" y="3706561"/>
            <a:ext cx="718278" cy="642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BD8415-EFD7-44C6-B03E-70D9EB50AA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046485">
            <a:off x="10658249" y="4801286"/>
            <a:ext cx="893585" cy="9254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B5F1C9-C51D-4D93-AE5F-CB490EBC322B}"/>
              </a:ext>
            </a:extLst>
          </p:cNvPr>
          <p:cNvSpPr txBox="1"/>
          <p:nvPr/>
        </p:nvSpPr>
        <p:spPr>
          <a:xfrm>
            <a:off x="7500594" y="1808869"/>
            <a:ext cx="4307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Antibodies IgM and IgG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-Bind virus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-Prevent it from entering cells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-Flag it to be eaten 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B05CF4-4758-4950-9797-586425DDE5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263049">
            <a:off x="9987481" y="546406"/>
            <a:ext cx="737680" cy="737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119C5F-9F67-4287-8507-88074227B9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845281">
            <a:off x="7957243" y="3515645"/>
            <a:ext cx="737680" cy="7376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00EC37-6AD1-4F0B-8646-7938A9AA65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496427">
            <a:off x="8765204" y="5646581"/>
            <a:ext cx="737680" cy="7376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30502A-A1EE-472A-A977-EF9C3754B5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725482">
            <a:off x="10725331" y="1587292"/>
            <a:ext cx="737680" cy="7376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894753-5CC4-4C31-AE25-E56A6ABF0E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723292">
            <a:off x="7339239" y="4465616"/>
            <a:ext cx="944298" cy="9283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184438-2F50-4562-A96D-C6DA7705C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004208">
            <a:off x="5665586" y="2918002"/>
            <a:ext cx="1319044" cy="8862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F9BA29-8A50-4206-AEE3-D46D0A1BD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415898">
            <a:off x="6858351" y="4882728"/>
            <a:ext cx="1083535" cy="10948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978BD2-C9DD-4829-92E3-47E3B2B90F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31714">
            <a:off x="10287285" y="1004869"/>
            <a:ext cx="1055274" cy="10662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FE83C7-F466-41A5-8E14-BF347BFD71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769322">
            <a:off x="11021309" y="1028013"/>
            <a:ext cx="1156083" cy="11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86"/>
    </mc:Choice>
    <mc:Fallback xmlns="">
      <p:transition spd="slow" advTm="8428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7FD2-23EB-4FF3-A0BF-984ABF2E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Antibody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BF63A-D0B0-421D-92A9-B4819DF5F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8"/>
    </mc:Choice>
    <mc:Fallback xmlns="">
      <p:transition spd="slow" advTm="420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B3DA-7C56-4170-88D4-B69ACA05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Antibody Tests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2DF55A-56BE-42AA-946E-7246AE58D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292448"/>
              </p:ext>
            </p:extLst>
          </p:nvPr>
        </p:nvGraphicFramePr>
        <p:xfrm>
          <a:off x="1116106" y="1519518"/>
          <a:ext cx="10340788" cy="5012760"/>
        </p:xfrm>
        <a:graphic>
          <a:graphicData uri="http://schemas.openxmlformats.org/drawingml/2006/table">
            <a:tbl>
              <a:tblPr/>
              <a:tblGrid>
                <a:gridCol w="2585197">
                  <a:extLst>
                    <a:ext uri="{9D8B030D-6E8A-4147-A177-3AD203B41FA5}">
                      <a16:colId xmlns:a16="http://schemas.microsoft.com/office/drawing/2014/main" val="3900425241"/>
                    </a:ext>
                  </a:extLst>
                </a:gridCol>
                <a:gridCol w="2430556">
                  <a:extLst>
                    <a:ext uri="{9D8B030D-6E8A-4147-A177-3AD203B41FA5}">
                      <a16:colId xmlns:a16="http://schemas.microsoft.com/office/drawing/2014/main" val="1711857398"/>
                    </a:ext>
                  </a:extLst>
                </a:gridCol>
                <a:gridCol w="2447365">
                  <a:extLst>
                    <a:ext uri="{9D8B030D-6E8A-4147-A177-3AD203B41FA5}">
                      <a16:colId xmlns:a16="http://schemas.microsoft.com/office/drawing/2014/main" val="728387831"/>
                    </a:ext>
                  </a:extLst>
                </a:gridCol>
                <a:gridCol w="2877670">
                  <a:extLst>
                    <a:ext uri="{9D8B030D-6E8A-4147-A177-3AD203B41FA5}">
                      <a16:colId xmlns:a16="http://schemas.microsoft.com/office/drawing/2014/main" val="3702957937"/>
                    </a:ext>
                  </a:extLst>
                </a:gridCol>
              </a:tblGrid>
              <a:tr h="524558">
                <a:tc>
                  <a:txBody>
                    <a:bodyPr/>
                    <a:lstStyle/>
                    <a:p>
                      <a:r>
                        <a:rPr lang="en-US" sz="2200" b="1"/>
                        <a:t>Type of test</a:t>
                      </a:r>
                      <a:endParaRPr lang="en-US" sz="2200"/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Pros</a:t>
                      </a:r>
                      <a:endParaRPr lang="en-US" sz="2200" dirty="0"/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Cons</a:t>
                      </a:r>
                      <a:endParaRPr lang="en-US" sz="2200" dirty="0"/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What it cannot tell us</a:t>
                      </a:r>
                      <a:endParaRPr lang="en-US" sz="2200" dirty="0"/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230019"/>
                  </a:ext>
                </a:extLst>
              </a:tr>
              <a:tr h="926152">
                <a:tc>
                  <a:txBody>
                    <a:bodyPr/>
                    <a:lstStyle/>
                    <a:p>
                      <a:r>
                        <a:rPr lang="en-US" sz="2200" dirty="0"/>
                        <a:t>Rapid diagnostic test (RDT)</a:t>
                      </a:r>
                    </a:p>
                    <a:p>
                      <a:r>
                        <a:rPr lang="en-US" sz="2200" dirty="0"/>
                        <a:t>“Home test”</a:t>
                      </a:r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Simple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Fast (10-30 min)</a:t>
                      </a:r>
                    </a:p>
                    <a:p>
                      <a:endParaRPr lang="en-US" sz="2200" dirty="0"/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May not be as accurate</a:t>
                      </a:r>
                    </a:p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The amount of antibodies, or if these antibodies are able to inhibit virus growth</a:t>
                      </a:r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981753"/>
                  </a:ext>
                </a:extLst>
              </a:tr>
              <a:tr h="1523959">
                <a:tc>
                  <a:txBody>
                    <a:bodyPr/>
                    <a:lstStyle/>
                    <a:p>
                      <a:r>
                        <a:rPr lang="en-US" sz="2200" dirty="0"/>
                        <a:t>Enzyme linked immunosorbent assay (ELISA)</a:t>
                      </a:r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More accurate</a:t>
                      </a:r>
                    </a:p>
                    <a:p>
                      <a:r>
                        <a:rPr lang="en-US" sz="2200" dirty="0"/>
                        <a:t>Determines amount of antibodies</a:t>
                      </a:r>
                    </a:p>
                    <a:p>
                      <a:pPr algn="r"/>
                      <a:r>
                        <a:rPr lang="en-US" sz="2200" dirty="0"/>
                        <a:t>3-5 </a:t>
                      </a:r>
                      <a:r>
                        <a:rPr lang="en-US" sz="2200" dirty="0" err="1"/>
                        <a:t>hrs</a:t>
                      </a:r>
                      <a:endParaRPr lang="en-US" sz="2200" dirty="0"/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Requires more lab resources</a:t>
                      </a:r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If the antibodies are able to inhibit virus growth.</a:t>
                      </a:r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489427"/>
                  </a:ext>
                </a:extLst>
              </a:tr>
              <a:tr h="1523959">
                <a:tc>
                  <a:txBody>
                    <a:bodyPr/>
                    <a:lstStyle/>
                    <a:p>
                      <a:r>
                        <a:rPr lang="en-US" sz="2200"/>
                        <a:t>Chemiluminescent immunoassay</a:t>
                      </a:r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More accurate</a:t>
                      </a:r>
                    </a:p>
                    <a:p>
                      <a:r>
                        <a:rPr lang="en-US" sz="2200" dirty="0"/>
                        <a:t>Determines amount of antibodies</a:t>
                      </a:r>
                    </a:p>
                    <a:p>
                      <a:pPr algn="r"/>
                      <a:r>
                        <a:rPr lang="en-US" sz="2200" dirty="0"/>
                        <a:t>1-2 </a:t>
                      </a:r>
                      <a:r>
                        <a:rPr lang="en-US" sz="2200" dirty="0" err="1"/>
                        <a:t>hrs</a:t>
                      </a:r>
                      <a:endParaRPr lang="en-US" sz="2200" dirty="0"/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Requires more lab resources.</a:t>
                      </a:r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If the antibodies are able to inhibit virus growth.</a:t>
                      </a:r>
                    </a:p>
                  </a:txBody>
                  <a:tcPr marL="49582" marR="49582" marT="49582" marB="49582">
                    <a:lnL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4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775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49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14"/>
    </mc:Choice>
    <mc:Fallback xmlns="">
      <p:transition spd="slow" advTm="16291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EA58B6-67B9-4CDD-80C2-13FAB65D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Biostatistics 101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8B35A-2FB5-4656-9429-763A1C5E8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test isn’t always right</a:t>
            </a:r>
          </a:p>
        </p:txBody>
      </p:sp>
    </p:spTree>
    <p:extLst>
      <p:ext uri="{BB962C8B-B14F-4D97-AF65-F5344CB8AC3E}">
        <p14:creationId xmlns:p14="http://schemas.microsoft.com/office/powerpoint/2010/main" val="41208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93"/>
    </mc:Choice>
    <mc:Fallback xmlns="">
      <p:transition spd="slow" advTm="2989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597B-C7DD-4E23-90F9-F11B73ED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Biostatistics 101 -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6B451-0F35-4FA2-9989-EBA7E0F66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You have a disease</a:t>
            </a:r>
          </a:p>
          <a:p>
            <a:endParaRPr lang="en-US" u="sng" dirty="0"/>
          </a:p>
          <a:p>
            <a:r>
              <a:rPr lang="en-US" u="sng" dirty="0"/>
              <a:t>False negative </a:t>
            </a:r>
            <a:r>
              <a:rPr lang="en-US" dirty="0"/>
              <a:t>–you have the disease, but the test is negative</a:t>
            </a:r>
          </a:p>
          <a:p>
            <a:r>
              <a:rPr lang="en-US" dirty="0"/>
              <a:t>100 – false negative rate= “Sensitivity” of the test</a:t>
            </a:r>
          </a:p>
          <a:p>
            <a:r>
              <a:rPr lang="en-US" dirty="0"/>
              <a:t>A test that has 0 false negative results is “100% sensitive” for the disease</a:t>
            </a:r>
          </a:p>
          <a:p>
            <a:r>
              <a:rPr lang="en-US" dirty="0"/>
              <a:t>A test that has 10% false negatives is “90% sensitive” for the disease</a:t>
            </a:r>
          </a:p>
          <a:p>
            <a:endParaRPr lang="en-US" dirty="0"/>
          </a:p>
          <a:p>
            <a:r>
              <a:rPr lang="en-US" dirty="0"/>
              <a:t>       Sensitivity  =      False negative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C29D0CD0-DCBE-4451-8714-2CE4E00BF377}"/>
              </a:ext>
            </a:extLst>
          </p:cNvPr>
          <p:cNvSpPr/>
          <p:nvPr/>
        </p:nvSpPr>
        <p:spPr>
          <a:xfrm>
            <a:off x="1398495" y="5393863"/>
            <a:ext cx="228600" cy="4840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A9BDBBA-4E38-44EE-A6A1-8659C3D26B37}"/>
              </a:ext>
            </a:extLst>
          </p:cNvPr>
          <p:cNvSpPr/>
          <p:nvPr/>
        </p:nvSpPr>
        <p:spPr>
          <a:xfrm rot="10800000">
            <a:off x="3702427" y="5393862"/>
            <a:ext cx="228600" cy="4840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9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11"/>
    </mc:Choice>
    <mc:Fallback xmlns="">
      <p:transition spd="slow" advTm="63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597B-C7DD-4E23-90F9-F11B73ED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Biostatistics 101 -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6B451-0F35-4FA2-9989-EBA7E0F66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You don’t have a disease</a:t>
            </a:r>
          </a:p>
          <a:p>
            <a:endParaRPr lang="en-US" u="sng" dirty="0"/>
          </a:p>
          <a:p>
            <a:r>
              <a:rPr lang="en-US" u="sng" dirty="0"/>
              <a:t>False positive</a:t>
            </a:r>
            <a:r>
              <a:rPr lang="en-US" dirty="0"/>
              <a:t> – you DON’T have the disease, but the test is positive</a:t>
            </a:r>
            <a:endParaRPr lang="en-US" u="sng" dirty="0"/>
          </a:p>
          <a:p>
            <a:r>
              <a:rPr lang="en-US" dirty="0"/>
              <a:t>100 – False positive rate = “Specificity” of the test</a:t>
            </a:r>
          </a:p>
          <a:p>
            <a:r>
              <a:rPr lang="en-US" dirty="0"/>
              <a:t>A test that has 0 false positive results is “100% specific” for a disease</a:t>
            </a:r>
          </a:p>
          <a:p>
            <a:r>
              <a:rPr lang="en-US" dirty="0"/>
              <a:t>A test that has 5% false positives is “95% specific” for a disease</a:t>
            </a:r>
          </a:p>
          <a:p>
            <a:endParaRPr lang="en-US" dirty="0"/>
          </a:p>
          <a:p>
            <a:r>
              <a:rPr lang="en-US" dirty="0"/>
              <a:t>      Specificity =      False positives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C29D0CD0-DCBE-4451-8714-2CE4E00BF377}"/>
              </a:ext>
            </a:extLst>
          </p:cNvPr>
          <p:cNvSpPr/>
          <p:nvPr/>
        </p:nvSpPr>
        <p:spPr>
          <a:xfrm>
            <a:off x="1290919" y="5304488"/>
            <a:ext cx="201706" cy="4840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A9BDBBA-4E38-44EE-A6A1-8659C3D26B37}"/>
              </a:ext>
            </a:extLst>
          </p:cNvPr>
          <p:cNvSpPr/>
          <p:nvPr/>
        </p:nvSpPr>
        <p:spPr>
          <a:xfrm rot="10800000">
            <a:off x="3487272" y="5304487"/>
            <a:ext cx="228600" cy="4840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98D381-1491-4B95-8F65-D6477E155872}"/>
              </a:ext>
            </a:extLst>
          </p:cNvPr>
          <p:cNvSpPr/>
          <p:nvPr/>
        </p:nvSpPr>
        <p:spPr>
          <a:xfrm>
            <a:off x="3334871" y="4921624"/>
            <a:ext cx="2761129" cy="13902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8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85"/>
    </mc:Choice>
    <mc:Fallback xmlns="">
      <p:transition spd="slow" advTm="44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92D0-FD82-4B48-A590-AF10B37A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why does it matter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37DF1A-AD7B-4480-9664-056B8284B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giving people false sense of safety when they are still at risk</a:t>
            </a:r>
          </a:p>
          <a:p>
            <a:r>
              <a:rPr lang="en-US" dirty="0"/>
              <a:t>If people then DO get sick, it creates a false narrative of people getting sick again after recovering</a:t>
            </a:r>
          </a:p>
          <a:p>
            <a:r>
              <a:rPr lang="en-US" dirty="0"/>
              <a:t>Overestimates the immunity in the population and underestimates further spread of the virus</a:t>
            </a:r>
          </a:p>
        </p:txBody>
      </p:sp>
    </p:spTree>
    <p:extLst>
      <p:ext uri="{BB962C8B-B14F-4D97-AF65-F5344CB8AC3E}">
        <p14:creationId xmlns:p14="http://schemas.microsoft.com/office/powerpoint/2010/main" val="8238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88"/>
    </mc:Choice>
    <mc:Fallback xmlns="">
      <p:transition spd="slow" advTm="7328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92D0-FD82-4B48-A590-AF10B37A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why does it matter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37DF1A-AD7B-4480-9664-056B8284B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is magnified when it is early the outbreak and not a lot of people have the disease </a:t>
            </a:r>
          </a:p>
          <a:p>
            <a:r>
              <a:rPr lang="en-US" dirty="0"/>
              <a:t>And yes, it’s still early in the outbreak, and not a lot of people have the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7"/>
    </mc:Choice>
    <mc:Fallback xmlns="">
      <p:transition spd="slow" advTm="176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C96C-61F6-4756-BB01-C26EEA48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7102-FFFB-4BA6-B35A-B0DE836D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relevant financial interests</a:t>
            </a:r>
          </a:p>
          <a:p>
            <a:r>
              <a:rPr lang="en-US" dirty="0"/>
              <a:t>Content and opinions are the author’s and do not necessarily represent those of Jemez Springs Library administration, the municipality of Jemez Springs, or any other entity.</a:t>
            </a:r>
          </a:p>
          <a:p>
            <a:r>
              <a:rPr lang="en-US" dirty="0"/>
              <a:t>This presentation is based on the information currently available.  Recommendations may change as we gain more knowledge.</a:t>
            </a:r>
          </a:p>
          <a:p>
            <a:r>
              <a:rPr lang="en-US" b="1" u="sng" dirty="0"/>
              <a:t>Most of the reports on this topic are anecdotal or “pre-print” and have not been reviewed by experts in the field.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5"/>
    </mc:Choice>
    <mc:Fallback xmlns="">
      <p:transition spd="slow" advTm="2809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9BC3-751D-4788-A216-9F286D43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to Show The Problem with False Positives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6721F-292A-4C3D-B34A-48C8E3D90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9"/>
    </mc:Choice>
    <mc:Fallback xmlns="">
      <p:transition spd="slow" advTm="523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16CC-6E90-4603-85D0-B5D21222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False 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D1340-8F25-4675-80A2-EEEB639EC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HYPOTHETICAL EXAMPLE</a:t>
            </a:r>
          </a:p>
          <a:p>
            <a:r>
              <a:rPr lang="en-US" dirty="0"/>
              <a:t>Santa Fe County population 150,000</a:t>
            </a:r>
          </a:p>
          <a:p>
            <a:r>
              <a:rPr lang="en-US" dirty="0"/>
              <a:t>100 people in the county were diagnosed with the disease</a:t>
            </a:r>
          </a:p>
          <a:p>
            <a:r>
              <a:rPr lang="en-US" dirty="0"/>
              <a:t>5,000 other people in the county have had the disease but were not tested because they didn’t feel sick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17"/>
    </mc:Choice>
    <mc:Fallback xmlns="">
      <p:transition spd="slow" advTm="4901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16CC-6E90-4603-85D0-B5D21222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hypothetical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D1340-8F25-4675-80A2-EEEB639EC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do antibody testing on 1% of the residents who were not sick get an idea of how many people might have already recovered!</a:t>
            </a:r>
          </a:p>
          <a:p>
            <a:pPr lvl="1"/>
            <a:r>
              <a:rPr lang="en-US" dirty="0"/>
              <a:t>1500 people</a:t>
            </a:r>
          </a:p>
          <a:p>
            <a:pPr lvl="1"/>
            <a:r>
              <a:rPr lang="en-US" dirty="0"/>
              <a:t>50 had disease</a:t>
            </a:r>
          </a:p>
          <a:p>
            <a:pPr lvl="1"/>
            <a:r>
              <a:rPr lang="en-US" dirty="0"/>
              <a:t>1450 did not have disease</a:t>
            </a:r>
          </a:p>
          <a:p>
            <a:r>
              <a:rPr lang="en-US" dirty="0"/>
              <a:t>The test has </a:t>
            </a:r>
            <a:r>
              <a:rPr lang="en-US" b="1" dirty="0"/>
              <a:t>10% false positives = 90% specific</a:t>
            </a:r>
          </a:p>
          <a:p>
            <a:r>
              <a:rPr lang="en-US" dirty="0"/>
              <a:t>The test has 2% false negatives = 98% sensitive </a:t>
            </a:r>
          </a:p>
        </p:txBody>
      </p:sp>
    </p:spTree>
    <p:extLst>
      <p:ext uri="{BB962C8B-B14F-4D97-AF65-F5344CB8AC3E}">
        <p14:creationId xmlns:p14="http://schemas.microsoft.com/office/powerpoint/2010/main" val="40081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87"/>
    </mc:Choice>
    <mc:Fallback xmlns="">
      <p:transition spd="slow" advTm="373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92D0-FD82-4B48-A590-AF10B37A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IS 10% GOOD ENOUGH?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1F0466E-6B6D-4264-9CE8-AF76919C3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440982"/>
              </p:ext>
            </p:extLst>
          </p:nvPr>
        </p:nvGraphicFramePr>
        <p:xfrm>
          <a:off x="838200" y="1825625"/>
          <a:ext cx="10515600" cy="466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5393625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607507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3215871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6485083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35468268"/>
                    </a:ext>
                  </a:extLst>
                </a:gridCol>
              </a:tblGrid>
              <a:tr h="1188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Had Disease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50 people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Disease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1450 people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 Tested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1500 people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4873"/>
                  </a:ext>
                </a:extLst>
              </a:tr>
              <a:tr h="1188882">
                <a:tc>
                  <a:txBody>
                    <a:bodyPr/>
                    <a:lstStyle/>
                    <a:p>
                      <a:r>
                        <a:rPr lang="en-US" sz="2400" dirty="0"/>
                        <a:t>Test Positive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194 positive tests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145/194 = </a:t>
                      </a:r>
                      <a:r>
                        <a:rPr lang="en-US" sz="2400" b="0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75% of positive tests DIDN’T HAVE DISEASE!!!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6761"/>
                  </a:ext>
                </a:extLst>
              </a:tr>
              <a:tr h="1188882">
                <a:tc>
                  <a:txBody>
                    <a:bodyPr/>
                    <a:lstStyle/>
                    <a:p>
                      <a:r>
                        <a:rPr lang="en-US" sz="2400" dirty="0"/>
                        <a:t>Test Negative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1305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1306 negative tests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1305/1306 = 99.9% negative tests didn’t have disease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9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39"/>
    </mc:Choice>
    <mc:Fallback xmlns="">
      <p:transition spd="slow" advTm="4443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92D0-FD82-4B48-A590-AF10B37A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IS 10% GOOD ENOUGH?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94F4F-26FC-4277-856E-DDA3DE221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145/194 = 75% of people who test positive did not have disease!</a:t>
            </a:r>
          </a:p>
          <a:p>
            <a:r>
              <a:rPr lang="en-US" dirty="0"/>
              <a:t>Health officials see 194/1500 = 13% of the survey group have had it</a:t>
            </a:r>
          </a:p>
          <a:p>
            <a:r>
              <a:rPr lang="en-US" dirty="0"/>
              <a:t>NO!!</a:t>
            </a:r>
          </a:p>
          <a:p>
            <a:r>
              <a:rPr lang="en-US" dirty="0"/>
              <a:t>50/1500 = 3% have had it</a:t>
            </a:r>
          </a:p>
          <a:p>
            <a:endParaRPr lang="en-US" dirty="0"/>
          </a:p>
          <a:p>
            <a:r>
              <a:rPr lang="en-US" dirty="0"/>
              <a:t>Is 90% specific good enough?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0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88"/>
    </mc:Choice>
    <mc:Fallback xmlns="">
      <p:transition spd="slow" advTm="25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92D0-FD82-4B48-A590-AF10B37A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IS 2% GOOD ENOUGH?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1F0466E-6B6D-4264-9CE8-AF76919C3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729716"/>
              </p:ext>
            </p:extLst>
          </p:nvPr>
        </p:nvGraphicFramePr>
        <p:xfrm>
          <a:off x="838200" y="1825625"/>
          <a:ext cx="10515600" cy="429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5393625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607507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3215871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6485083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35468268"/>
                    </a:ext>
                  </a:extLst>
                </a:gridCol>
              </a:tblGrid>
              <a:tr h="1188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Had </a:t>
                      </a:r>
                      <a:r>
                        <a:rPr lang="en-US" sz="2400" dirty="0"/>
                        <a:t>Disease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50 people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Disease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1450 people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4873"/>
                  </a:ext>
                </a:extLst>
              </a:tr>
              <a:tr h="1188882">
                <a:tc>
                  <a:txBody>
                    <a:bodyPr/>
                    <a:lstStyle/>
                    <a:p>
                      <a:r>
                        <a:rPr lang="en-US" sz="2400" dirty="0"/>
                        <a:t>Test Positive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78 positive tests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29/78 = </a:t>
                      </a:r>
                      <a:r>
                        <a:rPr lang="en-US" sz="2400" b="0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37% of positive tests DIDN’T HAVE DISEASE!!!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6761"/>
                  </a:ext>
                </a:extLst>
              </a:tr>
              <a:tr h="1188882">
                <a:tc>
                  <a:txBody>
                    <a:bodyPr/>
                    <a:lstStyle/>
                    <a:p>
                      <a:r>
                        <a:rPr lang="en-US" sz="2400" dirty="0"/>
                        <a:t>Test Negative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1421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1422 negative tests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1421/1422 = 99.9% negative tests didn’t have disease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9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8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72"/>
    </mc:Choice>
    <mc:Fallback xmlns="">
      <p:transition spd="slow" advTm="3337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92D0-FD82-4B48-A590-AF10B37A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IS 2% GOOD ENOUGH?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94F4F-26FC-4277-856E-DDA3DE221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29/78 =37% of people who test positive did not have disease!</a:t>
            </a:r>
          </a:p>
          <a:p>
            <a:r>
              <a:rPr lang="en-US" dirty="0"/>
              <a:t>Health officials see 78/1500 = 5% of the survey group have had it</a:t>
            </a:r>
          </a:p>
          <a:p>
            <a:r>
              <a:rPr lang="en-US" dirty="0"/>
              <a:t>NO!!</a:t>
            </a:r>
          </a:p>
          <a:p>
            <a:r>
              <a:rPr lang="en-US" dirty="0"/>
              <a:t>50/1700 = 3% have had it</a:t>
            </a:r>
          </a:p>
          <a:p>
            <a:endParaRPr lang="en-US" dirty="0"/>
          </a:p>
          <a:p>
            <a:r>
              <a:rPr lang="en-US" dirty="0"/>
              <a:t>98% Specific is a whole lot 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5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43"/>
    </mc:Choice>
    <mc:Fallback xmlns="">
      <p:transition spd="slow" advTm="34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E924-406F-4B7D-B6F8-3605EB04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My Opinion…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F144-6304-4E5C-BBE1-396F4428C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10% false positives (90% specific) isn’t good enough</a:t>
            </a:r>
          </a:p>
          <a:p>
            <a:r>
              <a:rPr lang="en-US" dirty="0"/>
              <a:t>I’ll settle for 98% specific</a:t>
            </a:r>
          </a:p>
          <a:p>
            <a:r>
              <a:rPr lang="en-US" dirty="0"/>
              <a:t>WE NEED TO GET THIS RIGHT</a:t>
            </a:r>
          </a:p>
        </p:txBody>
      </p:sp>
    </p:spTree>
    <p:extLst>
      <p:ext uri="{BB962C8B-B14F-4D97-AF65-F5344CB8AC3E}">
        <p14:creationId xmlns:p14="http://schemas.microsoft.com/office/powerpoint/2010/main" val="32084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8"/>
    </mc:Choice>
    <mc:Fallback xmlns="">
      <p:transition spd="slow" advTm="2103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0A89-47CE-41E4-8998-9791BB01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422F-BE5B-457D-BBA7-3442B421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highlight>
                  <a:srgbClr val="000000"/>
                </a:highlight>
                <a:hlinkClick r:id="rId2"/>
              </a:rPr>
              <a:t>https://www.fda.gov/news-events/fda-voices/insight-fdas-revised-policy-antibody-tests-prioritizing-access-and-accuracy</a:t>
            </a:r>
            <a:endParaRPr lang="en-US" sz="3200" dirty="0">
              <a:highlight>
                <a:srgbClr val="000000"/>
              </a:highlight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highlight>
                  <a:srgbClr val="000000"/>
                </a:highlight>
              </a:rPr>
              <a:t>https://www.fda.gov/media/135659/download</a:t>
            </a:r>
          </a:p>
        </p:txBody>
      </p:sp>
    </p:spTree>
    <p:extLst>
      <p:ext uri="{BB962C8B-B14F-4D97-AF65-F5344CB8AC3E}">
        <p14:creationId xmlns:p14="http://schemas.microsoft.com/office/powerpoint/2010/main" val="7938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94"/>
    </mc:Choice>
    <mc:Fallback xmlns="">
      <p:transition spd="slow" advTm="2459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0A89-47CE-41E4-8998-9791BB01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Policy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422F-BE5B-457D-BBA7-3442B421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Updated May 4, 2020</a:t>
            </a:r>
          </a:p>
          <a:p>
            <a:r>
              <a:rPr lang="en-US" sz="3200" dirty="0"/>
              <a:t>Time limit for manufacturers to submit data to FDA</a:t>
            </a:r>
          </a:p>
          <a:p>
            <a:r>
              <a:rPr lang="en-US" sz="3200" dirty="0"/>
              <a:t>Defines thresholds for performance of tests (false positives/negatives)</a:t>
            </a:r>
          </a:p>
          <a:p>
            <a:r>
              <a:rPr lang="en-US" sz="3200" dirty="0"/>
              <a:t>Requires manufacturers to alert consumers about possibility of false results and steps to address this.</a:t>
            </a:r>
          </a:p>
          <a:p>
            <a:pPr algn="r"/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98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46"/>
    </mc:Choice>
    <mc:Fallback xmlns="">
      <p:transition spd="slow" advTm="587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F65D-D793-449C-9B7E-7CA72E77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6F38-5840-4EA3-AA44-A5212DBB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Immunology 101 – antibodies review</a:t>
            </a:r>
          </a:p>
          <a:p>
            <a:r>
              <a:rPr lang="en-US" dirty="0"/>
              <a:t>Types of antibody tests</a:t>
            </a:r>
          </a:p>
          <a:p>
            <a:r>
              <a:rPr lang="en-US" dirty="0"/>
              <a:t>Biostatistics 101 – </a:t>
            </a:r>
            <a:r>
              <a:rPr lang="en-US" i="1" dirty="0"/>
              <a:t>this is REALLY important</a:t>
            </a:r>
            <a:endParaRPr lang="en-US" dirty="0"/>
          </a:p>
          <a:p>
            <a:r>
              <a:rPr lang="en-US" dirty="0"/>
              <a:t>Antibody tests in the United States</a:t>
            </a:r>
          </a:p>
          <a:p>
            <a:r>
              <a:rPr lang="en-US" dirty="0"/>
              <a:t>Antibody surveillance testing in specific areas</a:t>
            </a:r>
          </a:p>
        </p:txBody>
      </p:sp>
    </p:spTree>
    <p:extLst>
      <p:ext uri="{BB962C8B-B14F-4D97-AF65-F5344CB8AC3E}">
        <p14:creationId xmlns:p14="http://schemas.microsoft.com/office/powerpoint/2010/main" val="11192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15"/>
    </mc:Choice>
    <mc:Fallback xmlns="">
      <p:transition spd="slow" advTm="2501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AB069-00FB-41EA-BA6B-2F6E18D6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tests in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471FB-5170-487A-B29F-1F82B55D7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000000"/>
                </a:highlight>
                <a:hlinkClick r:id="rId2"/>
              </a:rPr>
              <a:t>https://www.centerforhealthsecurity.org/resources/COVID-19/serology/Serology-based-tests-for-COVID-19.html#sec4</a:t>
            </a:r>
            <a:r>
              <a:rPr lang="en-US" dirty="0">
                <a:highlight>
                  <a:srgbClr val="000000"/>
                </a:highlight>
              </a:rPr>
              <a:t> </a:t>
            </a:r>
          </a:p>
          <a:p>
            <a:pPr marL="0" indent="0">
              <a:buNone/>
            </a:pPr>
            <a:r>
              <a:rPr lang="en-US" dirty="0"/>
              <a:t>May 1, 2020</a:t>
            </a:r>
          </a:p>
          <a:p>
            <a:r>
              <a:rPr lang="en-US" dirty="0"/>
              <a:t>7 FDA approved tests </a:t>
            </a:r>
          </a:p>
          <a:p>
            <a:r>
              <a:rPr lang="en-US" dirty="0"/>
              <a:t>34 approved tests for research and surveillance</a:t>
            </a:r>
          </a:p>
          <a:p>
            <a:r>
              <a:rPr lang="en-US" dirty="0"/>
              <a:t>15 tests in development</a:t>
            </a:r>
          </a:p>
          <a:p>
            <a:r>
              <a:rPr lang="en-US" dirty="0">
                <a:highlight>
                  <a:srgbClr val="FF0000"/>
                </a:highlight>
              </a:rPr>
              <a:t>More than ½ the manufacturers have not provided their false positive and false negative rates</a:t>
            </a:r>
          </a:p>
          <a:p>
            <a:r>
              <a:rPr lang="en-US" dirty="0"/>
              <a:t>False positive rates vary from 0 to 10%</a:t>
            </a:r>
          </a:p>
        </p:txBody>
      </p:sp>
    </p:spTree>
    <p:extLst>
      <p:ext uri="{BB962C8B-B14F-4D97-AF65-F5344CB8AC3E}">
        <p14:creationId xmlns:p14="http://schemas.microsoft.com/office/powerpoint/2010/main" val="31425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1"/>
    </mc:Choice>
    <mc:Fallback xmlns="">
      <p:transition spd="slow" advTm="6243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6319-D972-426E-9C6A-FACDCE8D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to Consumer Antibody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C034-18D4-452A-9387-E8D632550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 diagnostics</a:t>
            </a:r>
          </a:p>
          <a:p>
            <a:r>
              <a:rPr lang="en-US" dirty="0"/>
              <a:t>Online screening questions</a:t>
            </a:r>
          </a:p>
          <a:p>
            <a:r>
              <a:rPr lang="en-US" dirty="0"/>
              <a:t>Go to a lab for blood draw</a:t>
            </a:r>
          </a:p>
          <a:p>
            <a:r>
              <a:rPr lang="en-US" dirty="0"/>
              <a:t>$119 </a:t>
            </a:r>
          </a:p>
          <a:p>
            <a:r>
              <a:rPr lang="en-US" dirty="0"/>
              <a:t>Results posted securely online</a:t>
            </a:r>
          </a:p>
          <a:p>
            <a:r>
              <a:rPr lang="en-US" dirty="0"/>
              <a:t>What’s the specificity? How many false positive tests?</a:t>
            </a:r>
          </a:p>
          <a:p>
            <a:r>
              <a:rPr lang="en-US" dirty="0"/>
              <a:t>????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5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36"/>
    </mc:Choice>
    <mc:Fallback xmlns="">
      <p:transition spd="slow" advTm="54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6319-D972-426E-9C6A-FACDCE8D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to Consumer Antibody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C034-18D4-452A-9387-E8D632550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 diagnostics</a:t>
            </a:r>
          </a:p>
          <a:p>
            <a:r>
              <a:rPr lang="en-US" dirty="0"/>
              <a:t>“The IgG antibody serology test has not been reviewed by the FDA.”</a:t>
            </a:r>
          </a:p>
          <a:p>
            <a:r>
              <a:rPr lang="en-US" dirty="0"/>
              <a:t>“Results from antibody testing </a:t>
            </a:r>
            <a:r>
              <a:rPr lang="en-US" i="1" u="sng" dirty="0">
                <a:highlight>
                  <a:srgbClr val="FF0000"/>
                </a:highlight>
              </a:rPr>
              <a:t>should not be used as the sole basis to diagnose </a:t>
            </a:r>
            <a:r>
              <a:rPr lang="en-US" dirty="0"/>
              <a:t>or exclude SARS-CoV-2 infection or to inform infection status.”</a:t>
            </a:r>
          </a:p>
          <a:p>
            <a:r>
              <a:rPr lang="en-US" dirty="0"/>
              <a:t>“Positive results may be due to past or present infection with non-SARS-CoV-2 coronavirus strains, such as coronavirus HKU1, NL63, OC43, or 229E”</a:t>
            </a:r>
          </a:p>
          <a:p>
            <a:pPr marL="0" indent="0">
              <a:buNone/>
            </a:pPr>
            <a:r>
              <a:rPr lang="en-US" dirty="0">
                <a:highlight>
                  <a:srgbClr val="000000"/>
                </a:highlight>
                <a:hlinkClick r:id="rId2"/>
              </a:rPr>
              <a:t>https://www.questdiagnostics.com/home/Covid-19/Patients/</a:t>
            </a:r>
            <a:endParaRPr lang="en-US" dirty="0">
              <a:highlight>
                <a:srgbClr val="000000"/>
              </a:highlight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21"/>
    </mc:Choice>
    <mc:Fallback xmlns="">
      <p:transition spd="slow" advTm="6192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6319-D972-426E-9C6A-FACDCE8D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Phrases to look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C034-18D4-452A-9387-E8D632550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“Specificity” --- ideally 98% or higher</a:t>
            </a:r>
          </a:p>
          <a:p>
            <a:r>
              <a:rPr lang="en-US" dirty="0"/>
              <a:t>“Negative percent agreement” – ideally 98% or higher</a:t>
            </a:r>
          </a:p>
          <a:p>
            <a:r>
              <a:rPr lang="en-US" dirty="0"/>
              <a:t>“False positive</a:t>
            </a:r>
          </a:p>
          <a:p>
            <a:r>
              <a:rPr lang="en-US" i="1" dirty="0"/>
              <a:t> “not to be used as a sole basis for diagnosis” – </a:t>
            </a:r>
            <a:r>
              <a:rPr lang="en-US" dirty="0"/>
              <a:t>taking the manufacturer’s word for it…BUYER BEWARE</a:t>
            </a:r>
          </a:p>
          <a:p>
            <a:r>
              <a:rPr lang="en-US" dirty="0"/>
              <a:t>“Positive results may be due to…”  -- alerts you to false positives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38"/>
    </mc:Choice>
    <mc:Fallback xmlns="">
      <p:transition spd="slow" advTm="4193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7C5D-106E-4042-9320-7DD654AE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Surveillance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BF740-57D1-4B80-BF1F-B1BF4E06C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5"/>
    </mc:Choice>
    <mc:Fallback xmlns="">
      <p:transition spd="slow" advTm="485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1ED2-D313-4830-9DC6-0E873588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Surveillance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96E73-3E12-44CB-9F1C-1C4368BE5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York City– 21%  (Specificity??  = false positive rate ??)</a:t>
            </a:r>
          </a:p>
          <a:p>
            <a:r>
              <a:rPr lang="en-US" dirty="0"/>
              <a:t>Southern California  – 4.1%  (99.5% specific = 0.5% false positives)</a:t>
            </a:r>
          </a:p>
          <a:p>
            <a:r>
              <a:rPr lang="en-US" dirty="0"/>
              <a:t>Northern California – 1.2 – 2.8% (Same test as above)</a:t>
            </a:r>
          </a:p>
          <a:p>
            <a:r>
              <a:rPr lang="en-US" dirty="0"/>
              <a:t>Chelsea (Boston)  – 31.5% (90% specific = 10% false positives ouch!)</a:t>
            </a:r>
          </a:p>
          <a:p>
            <a:endParaRPr lang="en-US" dirty="0"/>
          </a:p>
          <a:p>
            <a:r>
              <a:rPr lang="en-US" dirty="0"/>
              <a:t>Robbio, Italy – 10% (??)</a:t>
            </a:r>
          </a:p>
          <a:p>
            <a:r>
              <a:rPr lang="en-US" dirty="0" err="1"/>
              <a:t>Gangelt</a:t>
            </a:r>
            <a:r>
              <a:rPr lang="en-US" dirty="0"/>
              <a:t>, Germany – 14% (??)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156"/>
    </mc:Choice>
    <mc:Fallback xmlns="">
      <p:transition spd="slow" advTm="185156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07AB-47B8-4251-A0D0-D3E13E6E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7A94E-5510-4107-83B1-E5F0F42B5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Antibody surveillance testing in areas of COVID-19 outbreaks suggest 1 – 30% of people may have already been infected and recovered</a:t>
            </a:r>
          </a:p>
          <a:p>
            <a:r>
              <a:rPr lang="en-US" dirty="0"/>
              <a:t>At this stage, “false positive”  test results can dramatically mislead individuals and policy makers</a:t>
            </a:r>
          </a:p>
          <a:p>
            <a:r>
              <a:rPr lang="en-US" dirty="0"/>
              <a:t>A lot of Direct-to-Consumer antibody tests will be marketed in the coming months.  </a:t>
            </a:r>
          </a:p>
          <a:p>
            <a:r>
              <a:rPr lang="en-US" dirty="0"/>
              <a:t>Because of the emergency, tests are not being held to the usual FDA standards to ensure they are valid – it is up to the manufacturer</a:t>
            </a:r>
          </a:p>
          <a:p>
            <a:r>
              <a:rPr lang="en-US" dirty="0"/>
              <a:t>WE SHOULD INSIST ON THE MOST SPECIFIC TESTS POSSIBLE  </a:t>
            </a:r>
          </a:p>
        </p:txBody>
      </p:sp>
    </p:spTree>
    <p:extLst>
      <p:ext uri="{BB962C8B-B14F-4D97-AF65-F5344CB8AC3E}">
        <p14:creationId xmlns:p14="http://schemas.microsoft.com/office/powerpoint/2010/main" val="37564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55"/>
    </mc:Choice>
    <mc:Fallback xmlns="">
      <p:transition spd="slow" advTm="48955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F2A9-1246-43EB-89C7-C9CA2429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C693-0E74-429E-9FCA-D72A32C32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Amanda Lewis   Janet Phillips   Greg Shores    Brittney </a:t>
            </a:r>
            <a:r>
              <a:rPr lang="en-US" dirty="0" err="1"/>
              <a:t>VanDerWerff</a:t>
            </a: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3000" dirty="0"/>
              <a:t>Binge watch all the presentations here!</a:t>
            </a:r>
          </a:p>
          <a:p>
            <a:pPr marL="0" indent="0" algn="r">
              <a:buNone/>
            </a:pPr>
            <a:r>
              <a:rPr lang="en-US" sz="3000" dirty="0">
                <a:solidFill>
                  <a:srgbClr val="0070C0"/>
                </a:solidFill>
                <a:highlight>
                  <a:srgbClr val="000000"/>
                </a:highlight>
              </a:rPr>
              <a:t>jsplibrary.org</a:t>
            </a:r>
          </a:p>
          <a:p>
            <a:pPr marL="0" indent="0" algn="r">
              <a:buNone/>
            </a:pPr>
            <a:r>
              <a:rPr lang="en-US" sz="3000" dirty="0">
                <a:solidFill>
                  <a:srgbClr val="0070C0"/>
                </a:solidFill>
                <a:highlight>
                  <a:srgbClr val="000000"/>
                </a:highlight>
              </a:rPr>
              <a:t>facebook.com/</a:t>
            </a:r>
            <a:r>
              <a:rPr lang="en-US" sz="3000" dirty="0" err="1">
                <a:solidFill>
                  <a:srgbClr val="0070C0"/>
                </a:solidFill>
                <a:highlight>
                  <a:srgbClr val="000000"/>
                </a:highlight>
              </a:rPr>
              <a:t>jemezspringslibrary</a:t>
            </a:r>
            <a:endParaRPr lang="en-US" sz="3000" dirty="0">
              <a:solidFill>
                <a:srgbClr val="0070C0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D07EA-CCF7-4EB5-A769-6203767FE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84" y="2499658"/>
            <a:ext cx="2859181" cy="38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8"/>
    </mc:Choice>
    <mc:Fallback xmlns="">
      <p:transition spd="slow" advTm="1727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3597-7D64-4C5C-ABE2-0CA23516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28BF6-1614-40B3-9FAC-B1C9A305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</a:t>
            </a:r>
            <a:r>
              <a:rPr lang="en-US" dirty="0" err="1"/>
              <a:t>Bendaved</a:t>
            </a:r>
            <a:r>
              <a:rPr lang="en-US" dirty="0"/>
              <a:t>, E et.al., </a:t>
            </a:r>
            <a:r>
              <a:rPr lang="en-US" i="1" dirty="0"/>
              <a:t>COVID-19 Antibody Seroprevalence in Santa Clara County, California  </a:t>
            </a:r>
            <a:r>
              <a:rPr lang="en-US" u="sng" dirty="0">
                <a:solidFill>
                  <a:schemeClr val="accent1"/>
                </a:solidFill>
                <a:highlight>
                  <a:srgbClr val="000000"/>
                </a:highlight>
              </a:rPr>
              <a:t>pre-print </a:t>
            </a:r>
            <a:r>
              <a:rPr lang="en-US" u="sng" dirty="0" err="1">
                <a:solidFill>
                  <a:schemeClr val="accent1"/>
                </a:solidFill>
                <a:highlight>
                  <a:srgbClr val="000000"/>
                </a:highlight>
              </a:rPr>
              <a:t>doi</a:t>
            </a:r>
            <a:r>
              <a:rPr lang="en-US" u="sng" dirty="0">
                <a:solidFill>
                  <a:schemeClr val="accent1"/>
                </a:solidFill>
                <a:highlight>
                  <a:srgbClr val="000000"/>
                </a:highlight>
              </a:rPr>
              <a:t>: 10.1101/2020.04.14.2006246 </a:t>
            </a:r>
          </a:p>
          <a:p>
            <a:pPr marL="0" indent="0">
              <a:buNone/>
            </a:pPr>
            <a:r>
              <a:rPr lang="en-US" dirty="0"/>
              <a:t>2)</a:t>
            </a:r>
            <a:r>
              <a:rPr lang="en-US" u="sng" dirty="0">
                <a:solidFill>
                  <a:srgbClr val="0070C0"/>
                </a:solidFill>
                <a:highlight>
                  <a:srgbClr val="000000"/>
                </a:highlight>
              </a:rPr>
              <a:t>http://www.publichealth.lacounty.gov/phcommon/public/media/mediapubhpdetail.cfm?prid=2328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en-US" dirty="0">
                <a:highlight>
                  <a:srgbClr val="000000"/>
                </a:highlight>
                <a:hlinkClick r:id="rId2"/>
              </a:rPr>
              <a:t>https://www.nytimes.com/2020/04/23/nyregion/coronavirus-antibodies-test-ny.html</a:t>
            </a:r>
            <a:endParaRPr lang="en-US" dirty="0"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en-US" dirty="0"/>
              <a:t>4) </a:t>
            </a:r>
            <a:r>
              <a:rPr lang="en-US" dirty="0">
                <a:highlight>
                  <a:srgbClr val="000000"/>
                </a:highlight>
                <a:hlinkClick r:id="rId3"/>
              </a:rPr>
              <a:t>https://science.sciencemag.org/content/368/6489/350.full</a:t>
            </a:r>
            <a:endParaRPr lang="en-US" dirty="0">
              <a:highlight>
                <a:srgbClr val="000000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2"/>
    </mc:Choice>
    <mc:Fallback xmlns="">
      <p:transition spd="slow" advTm="57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FD53-A3BC-449F-AC5F-FB123256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interested in antibody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AEE9B-D7A8-499D-A24F-3AE382D18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has no or mild symptoms in a large majority of people who have it</a:t>
            </a:r>
          </a:p>
          <a:p>
            <a:r>
              <a:rPr lang="en-US" dirty="0"/>
              <a:t>Might only feel “a little sick” or not sick at all</a:t>
            </a:r>
          </a:p>
          <a:p>
            <a:r>
              <a:rPr lang="en-US" dirty="0"/>
              <a:t>There might be a lot of people who have had the infection and recovered and don’t know it.</a:t>
            </a:r>
          </a:p>
        </p:txBody>
      </p:sp>
    </p:spTree>
    <p:extLst>
      <p:ext uri="{BB962C8B-B14F-4D97-AF65-F5344CB8AC3E}">
        <p14:creationId xmlns:p14="http://schemas.microsoft.com/office/powerpoint/2010/main" val="36862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12"/>
    </mc:Choice>
    <mc:Fallback xmlns="">
      <p:transition spd="slow" advTm="3501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FD53-A3BC-449F-AC5F-FB123256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interested in antibody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AEE9B-D7A8-499D-A24F-3AE382D18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Those people should have some degree of immunity to the virus</a:t>
            </a:r>
          </a:p>
          <a:p>
            <a:pPr lvl="1"/>
            <a:r>
              <a:rPr lang="en-US" dirty="0"/>
              <a:t>We don’t know how much</a:t>
            </a:r>
          </a:p>
          <a:p>
            <a:pPr lvl="1"/>
            <a:r>
              <a:rPr lang="en-US" dirty="0"/>
              <a:t>We don’t know for how long</a:t>
            </a:r>
          </a:p>
          <a:p>
            <a:pPr lvl="1"/>
            <a:endParaRPr lang="en-US" dirty="0"/>
          </a:p>
          <a:p>
            <a:r>
              <a:rPr lang="en-US" dirty="0"/>
              <a:t>People with immunity can be more active in the community</a:t>
            </a:r>
          </a:p>
          <a:p>
            <a:r>
              <a:rPr lang="en-US" dirty="0"/>
              <a:t>More people with immunity slows the spread of the virus</a:t>
            </a:r>
          </a:p>
          <a:p>
            <a:r>
              <a:rPr lang="en-US" dirty="0"/>
              <a:t>Helps decrease need for stay-at-home orders</a:t>
            </a:r>
          </a:p>
        </p:txBody>
      </p:sp>
    </p:spTree>
    <p:extLst>
      <p:ext uri="{BB962C8B-B14F-4D97-AF65-F5344CB8AC3E}">
        <p14:creationId xmlns:p14="http://schemas.microsoft.com/office/powerpoint/2010/main" val="17857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07"/>
    </mc:Choice>
    <mc:Fallback xmlns="">
      <p:transition spd="slow" advTm="3870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5C03-F67E-44E4-9F2C-AB98ECC5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detour to talk about masks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86753-64E0-4BC3-BE40-A335F2928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0"/>
    </mc:Choice>
    <mc:Fallback xmlns="">
      <p:transition spd="slow" advTm="111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B818-3B82-4F62-9DF0-591F2CE6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mask protects you.   </a:t>
            </a:r>
            <a:br>
              <a:rPr lang="en-US" dirty="0"/>
            </a:br>
            <a:r>
              <a:rPr lang="en-US" dirty="0"/>
              <a:t>Your mask protects 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250D-73C6-4CF7-B28D-9ED26F4A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COVID-19 has no or very mild symptoms in the majority of people who have it</a:t>
            </a:r>
          </a:p>
          <a:p>
            <a:r>
              <a:rPr lang="en-US" dirty="0"/>
              <a:t>Even people who have more severe disease can spread the virus before they start to feel sick</a:t>
            </a:r>
          </a:p>
          <a:p>
            <a:r>
              <a:rPr lang="en-US" dirty="0"/>
              <a:t>Wearing masks helps stop people who have the virus but  feel well from unknowingly spreading it</a:t>
            </a:r>
          </a:p>
          <a:p>
            <a:r>
              <a:rPr lang="en-US" dirty="0"/>
              <a:t>It’s really about being a good neighbor</a:t>
            </a:r>
          </a:p>
        </p:txBody>
      </p:sp>
    </p:spTree>
    <p:extLst>
      <p:ext uri="{BB962C8B-B14F-4D97-AF65-F5344CB8AC3E}">
        <p14:creationId xmlns:p14="http://schemas.microsoft.com/office/powerpoint/2010/main" val="28456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8"/>
    </mc:Choice>
    <mc:Fallback xmlns="">
      <p:transition spd="slow" advTm="580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023E-A5D7-478F-8105-A87FDF5C2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Immunology 101 - Antibody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19B4B-B4A2-4434-B962-C2D308A20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9"/>
    </mc:Choice>
    <mc:Fallback xmlns="">
      <p:transition spd="slow" advTm="328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F4B7-E08E-43FB-9598-704FBC77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Immunology 101 - Antibody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B8F43-65CA-4F8D-8876-50567535D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Antibody – protein made by your immune system that attaches to foreign proteins to remove them</a:t>
            </a:r>
          </a:p>
          <a:p>
            <a:r>
              <a:rPr lang="en-US" dirty="0"/>
              <a:t>Billions of different antibodies attached to “B Cell” immune cells</a:t>
            </a:r>
          </a:p>
          <a:p>
            <a:r>
              <a:rPr lang="en-US" dirty="0"/>
              <a:t>B Cell encounters a shape that doesn’t belong in the body, attaches to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34"/>
    </mc:Choice>
    <mc:Fallback xmlns="">
      <p:transition spd="slow" advTm="3643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0.7|0.5|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3.8|7.6|7|7.2|5.5|0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5.7|6.1|5.5|6.4|0.5|4.2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9.3|0.8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3|7.5|1.1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.3|10.3|3.9|1.4|4.7|10.6"/>
</p:tagLst>
</file>

<file path=ppt/theme/theme1.xml><?xml version="1.0" encoding="utf-8"?>
<a:theme xmlns:a="http://schemas.openxmlformats.org/drawingml/2006/main" name="Theme1">
  <a:themeElements>
    <a:clrScheme name="Custom 6">
      <a:dk1>
        <a:srgbClr val="FFFF00"/>
      </a:dk1>
      <a:lt1>
        <a:srgbClr val="FFFF00"/>
      </a:lt1>
      <a:dk2>
        <a:srgbClr val="2F5496"/>
      </a:dk2>
      <a:lt2>
        <a:srgbClr val="FFFF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62C93D-9B16-46C2-9F98-07EBE3BDA796}" vid="{28D93088-4B5E-49B4-B172-F1418A649B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5685</TotalTime>
  <Words>1717</Words>
  <Application>Microsoft Office PowerPoint</Application>
  <PresentationFormat>Widescreen</PresentationFormat>
  <Paragraphs>240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Theme1</vt:lpstr>
      <vt:lpstr>Office Theme</vt:lpstr>
      <vt:lpstr>COVID-19 Antibody Tests</vt:lpstr>
      <vt:lpstr>Disclosures and Disclaimer</vt:lpstr>
      <vt:lpstr>Overview</vt:lpstr>
      <vt:lpstr>Why are we interested in antibody testing?</vt:lpstr>
      <vt:lpstr>Why are we interested in antibody testing?</vt:lpstr>
      <vt:lpstr>Quick detour to talk about masks</vt:lpstr>
      <vt:lpstr>My mask protects you.    Your mask protects me.</vt:lpstr>
      <vt:lpstr>Immunology 101 - Antibody basics</vt:lpstr>
      <vt:lpstr>Immunology 101 - Antibody basics</vt:lpstr>
      <vt:lpstr>Antibody basics</vt:lpstr>
      <vt:lpstr>Antibody basics</vt:lpstr>
      <vt:lpstr>PowerPoint Presentation</vt:lpstr>
      <vt:lpstr>Types of Antibody Tests</vt:lpstr>
      <vt:lpstr>Types of Antibody Tests</vt:lpstr>
      <vt:lpstr>Biostatistics 101</vt:lpstr>
      <vt:lpstr>Biostatistics 101 - Definitions</vt:lpstr>
      <vt:lpstr>Biostatistics 101 - Definitions</vt:lpstr>
      <vt:lpstr>False positives – why does it matter</vt:lpstr>
      <vt:lpstr>False positives – why does it matter</vt:lpstr>
      <vt:lpstr>A Problem to Show The Problem with False Positives</vt:lpstr>
      <vt:lpstr>The Problem with False positives</vt:lpstr>
      <vt:lpstr>False positives – hypothetical example</vt:lpstr>
      <vt:lpstr>False positives – IS 10% GOOD ENOUGH?</vt:lpstr>
      <vt:lpstr>False positives – IS 10% GOOD ENOUGH?</vt:lpstr>
      <vt:lpstr>False positives – IS 2% GOOD ENOUGH?</vt:lpstr>
      <vt:lpstr>False positives – IS 2% GOOD ENOUGH?</vt:lpstr>
      <vt:lpstr>In My Opinion…</vt:lpstr>
      <vt:lpstr>FDA policy</vt:lpstr>
      <vt:lpstr>FDA Policy </vt:lpstr>
      <vt:lpstr>Status of tests in USA</vt:lpstr>
      <vt:lpstr>Direct to Consumer Antibody Testing</vt:lpstr>
      <vt:lpstr>Direct to Consumer Antibody Testing</vt:lpstr>
      <vt:lpstr>Phrases to look for</vt:lpstr>
      <vt:lpstr>Antibody Surveillance Testing</vt:lpstr>
      <vt:lpstr>Antibody Surveillance Testing</vt:lpstr>
      <vt:lpstr>The Bottom Line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Antibody Tests</dc:title>
  <dc:creator>ALLISON Lindman</dc:creator>
  <cp:lastModifiedBy>ALLISON Lindman</cp:lastModifiedBy>
  <cp:revision>96</cp:revision>
  <dcterms:created xsi:type="dcterms:W3CDTF">2020-04-29T22:48:30Z</dcterms:created>
  <dcterms:modified xsi:type="dcterms:W3CDTF">2020-05-05T19:03:48Z</dcterms:modified>
</cp:coreProperties>
</file>